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71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3" r:id="rId17"/>
    <p:sldId id="274" r:id="rId18"/>
    <p:sldId id="276" r:id="rId19"/>
    <p:sldId id="277" r:id="rId20"/>
    <p:sldId id="278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7" d="100"/>
          <a:sy n="77" d="100"/>
        </p:scale>
        <p:origin x="883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23A58-2A91-45D9-8421-8BDFF44F4AA0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81B64EF8-06DC-4C5C-95AB-1BE1EAFA5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8490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23A58-2A91-45D9-8421-8BDFF44F4AA0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1B64EF8-06DC-4C5C-95AB-1BE1EAFA5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0380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23A58-2A91-45D9-8421-8BDFF44F4AA0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1B64EF8-06DC-4C5C-95AB-1BE1EAFA5D6C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157783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23A58-2A91-45D9-8421-8BDFF44F4AA0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1B64EF8-06DC-4C5C-95AB-1BE1EAFA5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5083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23A58-2A91-45D9-8421-8BDFF44F4AA0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1B64EF8-06DC-4C5C-95AB-1BE1EAFA5D6C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808426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23A58-2A91-45D9-8421-8BDFF44F4AA0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1B64EF8-06DC-4C5C-95AB-1BE1EAFA5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1460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23A58-2A91-45D9-8421-8BDFF44F4AA0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64EF8-06DC-4C5C-95AB-1BE1EAFA5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7122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23A58-2A91-45D9-8421-8BDFF44F4AA0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64EF8-06DC-4C5C-95AB-1BE1EAFA5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882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23A58-2A91-45D9-8421-8BDFF44F4AA0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64EF8-06DC-4C5C-95AB-1BE1EAFA5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7821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23A58-2A91-45D9-8421-8BDFF44F4AA0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1B64EF8-06DC-4C5C-95AB-1BE1EAFA5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5758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23A58-2A91-45D9-8421-8BDFF44F4AA0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81B64EF8-06DC-4C5C-95AB-1BE1EAFA5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926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23A58-2A91-45D9-8421-8BDFF44F4AA0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81B64EF8-06DC-4C5C-95AB-1BE1EAFA5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1623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23A58-2A91-45D9-8421-8BDFF44F4AA0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64EF8-06DC-4C5C-95AB-1BE1EAFA5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803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23A58-2A91-45D9-8421-8BDFF44F4AA0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64EF8-06DC-4C5C-95AB-1BE1EAFA5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156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23A58-2A91-45D9-8421-8BDFF44F4AA0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64EF8-06DC-4C5C-95AB-1BE1EAFA5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8612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23A58-2A91-45D9-8421-8BDFF44F4AA0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1B64EF8-06DC-4C5C-95AB-1BE1EAFA5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6159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F23A58-2A91-45D9-8421-8BDFF44F4AA0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81B64EF8-06DC-4C5C-95AB-1BE1EAFA5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1720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T4yeX0uGpow" TargetMode="External"/><Relationship Id="rId13" Type="http://schemas.openxmlformats.org/officeDocument/2006/relationships/hyperlink" Target="https://stackoverflow.com/questions/50713888/how-to-show-image-from-network-in-flutter-boxdecoration" TargetMode="External"/><Relationship Id="rId18" Type="http://schemas.openxmlformats.org/officeDocument/2006/relationships/hyperlink" Target="https://flutterawesome.com/flutter-plugin-used-to-query-audios-songs-infos-from-device-storage/" TargetMode="External"/><Relationship Id="rId3" Type="http://schemas.openxmlformats.org/officeDocument/2006/relationships/hyperlink" Target="https://www.youtube.com/watch?v=UdJ9Ifjptcg&amp;list=PLhGeZ1SOK_3ARkBKRnVjDDZmv2MDi_0N5&amp;index=2" TargetMode="External"/><Relationship Id="rId21" Type="http://schemas.openxmlformats.org/officeDocument/2006/relationships/hyperlink" Target="https://android-learn.ir/" TargetMode="External"/><Relationship Id="rId7" Type="http://schemas.openxmlformats.org/officeDocument/2006/relationships/hyperlink" Target="https://www.youtube.com/watch?v=PnjeNjCq0k4" TargetMode="External"/><Relationship Id="rId12" Type="http://schemas.openxmlformats.org/officeDocument/2006/relationships/hyperlink" Target="http://mobilemasters.ir/apps/radiojavan/index.php" TargetMode="External"/><Relationship Id="rId17" Type="http://schemas.openxmlformats.org/officeDocument/2006/relationships/hyperlink" Target="https://pub.dev/packages/searchable_listview" TargetMode="External"/><Relationship Id="rId2" Type="http://schemas.openxmlformats.org/officeDocument/2006/relationships/hyperlink" Target="https://github.com/Sky-RV/Music-Player" TargetMode="External"/><Relationship Id="rId16" Type="http://schemas.openxmlformats.org/officeDocument/2006/relationships/hyperlink" Target="https://pub.dev/packages/flutter_text_field_fab/example" TargetMode="External"/><Relationship Id="rId20" Type="http://schemas.openxmlformats.org/officeDocument/2006/relationships/hyperlink" Target="https://api.flutter.dev/flutter/widgets/GridView-class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watch?v=fWLlbxCNFKo" TargetMode="External"/><Relationship Id="rId11" Type="http://schemas.openxmlformats.org/officeDocument/2006/relationships/hyperlink" Target="https://www.youtube.com/watch?v=iu7sIJh6LZc&amp;list=PLhGeZ1SOK_3ARkBKRnVjDDZmv2MDi_0N5&amp;index=6" TargetMode="External"/><Relationship Id="rId5" Type="http://schemas.openxmlformats.org/officeDocument/2006/relationships/hyperlink" Target="https://www.youtube.com/watch?v=otIRH2HIFoY&amp;list=PL0kMjh_O0eNdleGLZtd9lIXMioypkqCiJ" TargetMode="External"/><Relationship Id="rId15" Type="http://schemas.openxmlformats.org/officeDocument/2006/relationships/hyperlink" Target="https://pub.dev/packages/flutter_image_slideshow/install" TargetMode="External"/><Relationship Id="rId10" Type="http://schemas.openxmlformats.org/officeDocument/2006/relationships/hyperlink" Target="https://www.youtube.com/watch?v=QKqLvy7uqCE" TargetMode="External"/><Relationship Id="rId19" Type="http://schemas.openxmlformats.org/officeDocument/2006/relationships/hyperlink" Target="https://pub.dev/packages/on_audio_query/versions/2.1.1" TargetMode="External"/><Relationship Id="rId4" Type="http://schemas.openxmlformats.org/officeDocument/2006/relationships/hyperlink" Target="https://www.youtube.com/watch?v=aZiuSBpnU5g" TargetMode="External"/><Relationship Id="rId9" Type="http://schemas.openxmlformats.org/officeDocument/2006/relationships/hyperlink" Target="https://www.youtube.com/results?search_query=online+music+player+with+flutter" TargetMode="External"/><Relationship Id="rId14" Type="http://schemas.openxmlformats.org/officeDocument/2006/relationships/hyperlink" Target="https://pub.dev/packages/retrofit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471005-7F2B-466A-A5BB-970225C4F89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Music Player Application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898F52-72B6-4ADC-A3AA-F8274749FA9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fa-IR" dirty="0"/>
              <a:t>صدیقه سادات غنی</a:t>
            </a:r>
          </a:p>
          <a:p>
            <a:r>
              <a:rPr lang="fa-IR" dirty="0"/>
              <a:t>شماره دانشجویی: 9773132</a:t>
            </a:r>
          </a:p>
          <a:p>
            <a:r>
              <a:rPr lang="fa-IR" dirty="0"/>
              <a:t>استاد راهنما: دکتر نادران</a:t>
            </a:r>
          </a:p>
        </p:txBody>
      </p:sp>
    </p:spTree>
    <p:extLst>
      <p:ext uri="{BB962C8B-B14F-4D97-AF65-F5344CB8AC3E}">
        <p14:creationId xmlns:p14="http://schemas.microsoft.com/office/powerpoint/2010/main" val="1994705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43F079-5FC4-42FE-836B-A15598772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رابط کاربری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82B2CB-679E-4DC2-B45D-74C746B18A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1908" y="1341210"/>
            <a:ext cx="2590473" cy="522549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33B6211-7F04-48D4-90B5-CDF68B64E9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9894" y="1341209"/>
            <a:ext cx="2557710" cy="522549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C56E395-AFFD-4438-81D8-6129AD25C6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51725" y="1341209"/>
            <a:ext cx="2567922" cy="522549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2" name="Flowchart: Display 11">
            <a:extLst>
              <a:ext uri="{FF2B5EF4-FFF2-40B4-BE49-F238E27FC236}">
                <a16:creationId xmlns:a16="http://schemas.microsoft.com/office/drawing/2014/main" id="{C189E808-EE3B-4AFA-8B7E-B0976BBD45C2}"/>
              </a:ext>
            </a:extLst>
          </p:cNvPr>
          <p:cNvSpPr/>
          <p:nvPr/>
        </p:nvSpPr>
        <p:spPr>
          <a:xfrm>
            <a:off x="2256314" y="5680614"/>
            <a:ext cx="384465" cy="437381"/>
          </a:xfrm>
          <a:prstGeom prst="flowChartDisplay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4DF109CA-F0AD-4225-ACD0-0CDA453C8687}"/>
              </a:ext>
            </a:extLst>
          </p:cNvPr>
          <p:cNvSpPr/>
          <p:nvPr/>
        </p:nvSpPr>
        <p:spPr>
          <a:xfrm>
            <a:off x="3985153" y="3815181"/>
            <a:ext cx="787138" cy="320512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28297648-2693-483F-8E1F-F3ED137833D1}"/>
              </a:ext>
            </a:extLst>
          </p:cNvPr>
          <p:cNvSpPr/>
          <p:nvPr/>
        </p:nvSpPr>
        <p:spPr>
          <a:xfrm>
            <a:off x="7655167" y="3793616"/>
            <a:ext cx="787138" cy="320512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CA47A74-84BF-4102-AB1B-64FC6771E41D}"/>
              </a:ext>
            </a:extLst>
          </p:cNvPr>
          <p:cNvSpPr/>
          <p:nvPr/>
        </p:nvSpPr>
        <p:spPr>
          <a:xfrm>
            <a:off x="2497144" y="2177593"/>
            <a:ext cx="1046376" cy="273377"/>
          </a:xfrm>
          <a:prstGeom prst="rect">
            <a:avLst/>
          </a:prstGeom>
          <a:noFill/>
          <a:ln w="38100" cap="flat" cmpd="sng" algn="ctr">
            <a:solidFill>
              <a:schemeClr val="accent2">
                <a:lumMod val="50000"/>
              </a:schemeClr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F1290BB-456E-442E-A75C-4A275BAB147C}"/>
              </a:ext>
            </a:extLst>
          </p:cNvPr>
          <p:cNvSpPr/>
          <p:nvPr/>
        </p:nvSpPr>
        <p:spPr>
          <a:xfrm>
            <a:off x="8856317" y="3542862"/>
            <a:ext cx="2158738" cy="432575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B51F933-01A4-4A35-B21D-97587B688E1A}"/>
              </a:ext>
            </a:extLst>
          </p:cNvPr>
          <p:cNvSpPr/>
          <p:nvPr/>
        </p:nvSpPr>
        <p:spPr>
          <a:xfrm>
            <a:off x="3101419" y="5298099"/>
            <a:ext cx="442101" cy="437381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826E426-8959-4069-8AF9-847BFFBE3588}"/>
              </a:ext>
            </a:extLst>
          </p:cNvPr>
          <p:cNvSpPr/>
          <p:nvPr/>
        </p:nvSpPr>
        <p:spPr>
          <a:xfrm>
            <a:off x="6532775" y="3429000"/>
            <a:ext cx="358219" cy="20032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036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17" grpId="0" animBg="1"/>
      <p:bldP spid="18" grpId="0" animBg="1"/>
      <p:bldP spid="1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683B7-1331-4567-B814-3CEE2A11F6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رابط کاربری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4A7F323-A36C-4D41-8A47-F822295DF6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2003" y="1417459"/>
            <a:ext cx="2527040" cy="514230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86330BA-1E65-4A09-8B80-8338B61C86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5161" y="1373347"/>
            <a:ext cx="2558549" cy="518641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A0DA12D-C127-468B-9FA6-81BFCF53BD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9828" y="1373347"/>
            <a:ext cx="2558549" cy="518641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ADF80FB-AFCC-4580-89DA-665616CDB9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68043" y="2055299"/>
            <a:ext cx="2205646" cy="3478620"/>
          </a:xfrm>
          <a:prstGeom prst="rect">
            <a:avLst/>
          </a:prstGeom>
        </p:spPr>
      </p:pic>
      <p:sp>
        <p:nvSpPr>
          <p:cNvPr id="15" name="Flowchart: Display 14">
            <a:extLst>
              <a:ext uri="{FF2B5EF4-FFF2-40B4-BE49-F238E27FC236}">
                <a16:creationId xmlns:a16="http://schemas.microsoft.com/office/drawing/2014/main" id="{DC312F8A-AE03-4923-9BEB-80A5CECED3E7}"/>
              </a:ext>
            </a:extLst>
          </p:cNvPr>
          <p:cNvSpPr/>
          <p:nvPr/>
        </p:nvSpPr>
        <p:spPr>
          <a:xfrm>
            <a:off x="2293290" y="5738658"/>
            <a:ext cx="384465" cy="437381"/>
          </a:xfrm>
          <a:prstGeom prst="flowChartDisplay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184FE1A2-959D-41D2-94F1-D36184259466}"/>
              </a:ext>
            </a:extLst>
          </p:cNvPr>
          <p:cNvSpPr/>
          <p:nvPr/>
        </p:nvSpPr>
        <p:spPr>
          <a:xfrm>
            <a:off x="3985807" y="3834035"/>
            <a:ext cx="787138" cy="320512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CA79CE15-C7C9-4BC6-98EF-4DCD135F6520}"/>
              </a:ext>
            </a:extLst>
          </p:cNvPr>
          <p:cNvSpPr/>
          <p:nvPr/>
        </p:nvSpPr>
        <p:spPr>
          <a:xfrm>
            <a:off x="7655821" y="3812470"/>
            <a:ext cx="787138" cy="320512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B5BA12F-04E1-4867-AADA-D676AF2FF874}"/>
              </a:ext>
            </a:extLst>
          </p:cNvPr>
          <p:cNvSpPr/>
          <p:nvPr/>
        </p:nvSpPr>
        <p:spPr>
          <a:xfrm>
            <a:off x="1406154" y="2482061"/>
            <a:ext cx="2158738" cy="506235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776CBA1-DE3B-4B8C-8632-06E565BFB8A4}"/>
              </a:ext>
            </a:extLst>
          </p:cNvPr>
          <p:cNvSpPr/>
          <p:nvPr/>
        </p:nvSpPr>
        <p:spPr>
          <a:xfrm>
            <a:off x="5105066" y="2866807"/>
            <a:ext cx="2158738" cy="432575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1D9A4AF-AAD7-43C1-8438-36FF3ABB4FC0}"/>
              </a:ext>
            </a:extLst>
          </p:cNvPr>
          <p:cNvSpPr/>
          <p:nvPr/>
        </p:nvSpPr>
        <p:spPr>
          <a:xfrm>
            <a:off x="2497144" y="2205874"/>
            <a:ext cx="1046376" cy="273377"/>
          </a:xfrm>
          <a:prstGeom prst="rect">
            <a:avLst/>
          </a:prstGeom>
          <a:noFill/>
          <a:ln w="38100" cap="flat" cmpd="sng" algn="ctr">
            <a:solidFill>
              <a:schemeClr val="accent2">
                <a:lumMod val="50000"/>
              </a:schemeClr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492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4572B-434A-47B0-9ABF-6DE5A3EBF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رابط کاربری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AAFB00-27E3-423A-B0DB-F22615DCF0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2924" y="1406256"/>
            <a:ext cx="2418889" cy="509827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2" name="Flowchart: Display 11">
            <a:extLst>
              <a:ext uri="{FF2B5EF4-FFF2-40B4-BE49-F238E27FC236}">
                <a16:creationId xmlns:a16="http://schemas.microsoft.com/office/drawing/2014/main" id="{41542C54-6423-49D0-8CF8-1D61515851F9}"/>
              </a:ext>
            </a:extLst>
          </p:cNvPr>
          <p:cNvSpPr/>
          <p:nvPr/>
        </p:nvSpPr>
        <p:spPr>
          <a:xfrm>
            <a:off x="3998998" y="5633481"/>
            <a:ext cx="384465" cy="437381"/>
          </a:xfrm>
          <a:prstGeom prst="flowChartDisplay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F3B573F1-15DF-4A93-BD55-5FF82BA983B7}"/>
              </a:ext>
            </a:extLst>
          </p:cNvPr>
          <p:cNvSpPr/>
          <p:nvPr/>
        </p:nvSpPr>
        <p:spPr>
          <a:xfrm>
            <a:off x="5691658" y="3429000"/>
            <a:ext cx="1227163" cy="650576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0AAEDDB-E4CE-4586-A4CF-C75E880FC7D6}"/>
              </a:ext>
            </a:extLst>
          </p:cNvPr>
          <p:cNvSpPr/>
          <p:nvPr/>
        </p:nvSpPr>
        <p:spPr>
          <a:xfrm>
            <a:off x="2722999" y="3321713"/>
            <a:ext cx="2158738" cy="432575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A0B6DD6-72D8-4FEC-8FF1-203C1AE3F1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7611" y="1406256"/>
            <a:ext cx="2528350" cy="498836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688739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9918B-989D-4A5E-8C6E-7186B6C51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رابط کاربری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BF24B7-3EE6-4501-832B-9F74B14834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7845" y="1396861"/>
            <a:ext cx="2459034" cy="518288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6685E7E-8B8F-4567-8E11-C45653375C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1958" y="1396861"/>
            <a:ext cx="2509476" cy="521441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FF9A65A-7CC8-486A-A353-0C5531CFA7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56513" y="1396861"/>
            <a:ext cx="2408592" cy="511983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9" name="Flowchart: Display 8">
            <a:extLst>
              <a:ext uri="{FF2B5EF4-FFF2-40B4-BE49-F238E27FC236}">
                <a16:creationId xmlns:a16="http://schemas.microsoft.com/office/drawing/2014/main" id="{AD5770D5-3A71-4DB7-BE11-6E47017D8D63}"/>
              </a:ext>
            </a:extLst>
          </p:cNvPr>
          <p:cNvSpPr/>
          <p:nvPr/>
        </p:nvSpPr>
        <p:spPr>
          <a:xfrm>
            <a:off x="2592924" y="5708896"/>
            <a:ext cx="384465" cy="437381"/>
          </a:xfrm>
          <a:prstGeom prst="flowChartDisplay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5637A810-955A-4E5C-BC4F-D823EEDE9774}"/>
              </a:ext>
            </a:extLst>
          </p:cNvPr>
          <p:cNvSpPr/>
          <p:nvPr/>
        </p:nvSpPr>
        <p:spPr>
          <a:xfrm>
            <a:off x="3965711" y="3697732"/>
            <a:ext cx="787138" cy="320512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FFA43403-4DCD-4A2F-B8C1-89C0BC26B2D1}"/>
              </a:ext>
            </a:extLst>
          </p:cNvPr>
          <p:cNvSpPr/>
          <p:nvPr/>
        </p:nvSpPr>
        <p:spPr>
          <a:xfrm>
            <a:off x="7870266" y="3697732"/>
            <a:ext cx="787138" cy="320512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F2B72EF-D780-4695-BB7A-B670150C10DB}"/>
              </a:ext>
            </a:extLst>
          </p:cNvPr>
          <p:cNvSpPr/>
          <p:nvPr/>
        </p:nvSpPr>
        <p:spPr>
          <a:xfrm>
            <a:off x="1347993" y="2254603"/>
            <a:ext cx="2158738" cy="432575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64D7C50-A197-4EEA-9562-902EFF9B8048}"/>
              </a:ext>
            </a:extLst>
          </p:cNvPr>
          <p:cNvSpPr/>
          <p:nvPr/>
        </p:nvSpPr>
        <p:spPr>
          <a:xfrm>
            <a:off x="6966407" y="2254602"/>
            <a:ext cx="339365" cy="432575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465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B3F368-2DE2-4FD9-8F4D-4600F420BA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رابط کاربری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776207-D679-4507-A609-3C3523E712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4048" y="1513487"/>
            <a:ext cx="2425172" cy="499084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AEC02FE-5531-4495-8467-E4188F6341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6743" y="1537922"/>
            <a:ext cx="2425172" cy="496641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9" name="Flowchart: Display 8">
            <a:extLst>
              <a:ext uri="{FF2B5EF4-FFF2-40B4-BE49-F238E27FC236}">
                <a16:creationId xmlns:a16="http://schemas.microsoft.com/office/drawing/2014/main" id="{E2D469C1-9F48-4161-AF47-C445DB1DB942}"/>
              </a:ext>
            </a:extLst>
          </p:cNvPr>
          <p:cNvSpPr/>
          <p:nvPr/>
        </p:nvSpPr>
        <p:spPr>
          <a:xfrm>
            <a:off x="2685476" y="5671188"/>
            <a:ext cx="384465" cy="437381"/>
          </a:xfrm>
          <a:prstGeom prst="flowChartDisplay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721242AE-8C70-4777-A538-C28CB0C78368}"/>
              </a:ext>
            </a:extLst>
          </p:cNvPr>
          <p:cNvSpPr/>
          <p:nvPr/>
        </p:nvSpPr>
        <p:spPr>
          <a:xfrm>
            <a:off x="3646281" y="3754389"/>
            <a:ext cx="953786" cy="424333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1EE48D8-B0CE-43AD-A375-08F03C556582}"/>
              </a:ext>
            </a:extLst>
          </p:cNvPr>
          <p:cNvSpPr/>
          <p:nvPr/>
        </p:nvSpPr>
        <p:spPr>
          <a:xfrm>
            <a:off x="2877708" y="2169223"/>
            <a:ext cx="339365" cy="432575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422E1C0-E25B-4369-9919-127CF113B2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92782" y="1317915"/>
            <a:ext cx="2558549" cy="518641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C925B3B-3D0B-40FF-9618-343DF56877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40997" y="1999867"/>
            <a:ext cx="2205646" cy="3478620"/>
          </a:xfrm>
          <a:prstGeom prst="rect">
            <a:avLst/>
          </a:prstGeom>
        </p:spPr>
      </p:pic>
      <p:sp>
        <p:nvSpPr>
          <p:cNvPr id="15" name="Arrow: Right 14">
            <a:extLst>
              <a:ext uri="{FF2B5EF4-FFF2-40B4-BE49-F238E27FC236}">
                <a16:creationId xmlns:a16="http://schemas.microsoft.com/office/drawing/2014/main" id="{201610BC-E841-4DA5-BD0C-3C11772843E0}"/>
              </a:ext>
            </a:extLst>
          </p:cNvPr>
          <p:cNvSpPr/>
          <p:nvPr/>
        </p:nvSpPr>
        <p:spPr>
          <a:xfrm>
            <a:off x="7670455" y="3749924"/>
            <a:ext cx="953786" cy="424333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CB567D7-5E2B-4184-AE3F-242274D93939}"/>
              </a:ext>
            </a:extLst>
          </p:cNvPr>
          <p:cNvSpPr/>
          <p:nvPr/>
        </p:nvSpPr>
        <p:spPr>
          <a:xfrm>
            <a:off x="5064082" y="2601798"/>
            <a:ext cx="2175704" cy="309685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772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2" grpId="0" animBg="1"/>
      <p:bldP spid="15" grpId="0" animBg="1"/>
      <p:bldP spid="1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36038-9DF8-48E4-B2B2-A6092087E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رابط کاربری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7833902-9464-447F-B598-F3C8E48E1D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8816" y="1460488"/>
            <a:ext cx="2496732" cy="513811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B40AB1D-4105-4CB0-A1A0-38F6893A57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0211" y="1447910"/>
            <a:ext cx="2471577" cy="516326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9993851-8E1C-40EA-BF8C-039163AF34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76452" y="1435332"/>
            <a:ext cx="2496732" cy="512553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8" name="Flowchart: Display 7">
            <a:extLst>
              <a:ext uri="{FF2B5EF4-FFF2-40B4-BE49-F238E27FC236}">
                <a16:creationId xmlns:a16="http://schemas.microsoft.com/office/drawing/2014/main" id="{FD74A826-5140-427A-9235-42BAABF476A4}"/>
              </a:ext>
            </a:extLst>
          </p:cNvPr>
          <p:cNvSpPr/>
          <p:nvPr/>
        </p:nvSpPr>
        <p:spPr>
          <a:xfrm>
            <a:off x="3065745" y="5708895"/>
            <a:ext cx="384465" cy="437381"/>
          </a:xfrm>
          <a:prstGeom prst="flowChartDisplay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C0B8E619-DD16-4FCF-B6D6-E50E2568908E}"/>
              </a:ext>
            </a:extLst>
          </p:cNvPr>
          <p:cNvSpPr/>
          <p:nvPr/>
        </p:nvSpPr>
        <p:spPr>
          <a:xfrm>
            <a:off x="3898594" y="3901638"/>
            <a:ext cx="787138" cy="320512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963072C6-C8E1-4A01-A713-CC6AE47E6046}"/>
              </a:ext>
            </a:extLst>
          </p:cNvPr>
          <p:cNvSpPr/>
          <p:nvPr/>
        </p:nvSpPr>
        <p:spPr>
          <a:xfrm>
            <a:off x="7568608" y="3880073"/>
            <a:ext cx="787138" cy="320512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FBFE0A5-6081-46D5-BFCB-FFF0E440DD7C}"/>
              </a:ext>
            </a:extLst>
          </p:cNvPr>
          <p:cNvSpPr/>
          <p:nvPr/>
        </p:nvSpPr>
        <p:spPr>
          <a:xfrm>
            <a:off x="1387813" y="5074419"/>
            <a:ext cx="2158738" cy="432575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51490E1-B048-4844-A3CE-6A30E2DC6C1C}"/>
              </a:ext>
            </a:extLst>
          </p:cNvPr>
          <p:cNvSpPr/>
          <p:nvPr/>
        </p:nvSpPr>
        <p:spPr>
          <a:xfrm>
            <a:off x="6643414" y="5193802"/>
            <a:ext cx="405353" cy="432575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FFA1566-F9CA-43B6-B5A6-E46B7CD92C2A}"/>
              </a:ext>
            </a:extLst>
          </p:cNvPr>
          <p:cNvSpPr/>
          <p:nvPr/>
        </p:nvSpPr>
        <p:spPr>
          <a:xfrm>
            <a:off x="8814446" y="3984297"/>
            <a:ext cx="1677587" cy="432575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0328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398FC-81E0-4311-958A-DE0188AB93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رابط کاربری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9C9876-7649-4F2C-9877-CDC2A0B599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81864" y="1617223"/>
            <a:ext cx="3291977" cy="460972"/>
          </a:xfrm>
        </p:spPr>
        <p:txBody>
          <a:bodyPr/>
          <a:lstStyle/>
          <a:p>
            <a:r>
              <a:rPr lang="fa-IR" dirty="0"/>
              <a:t>اتصال به اینترنت</a:t>
            </a:r>
            <a:endParaRPr lang="en-US" dirty="0"/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7DF55E17-D9C3-4283-A366-069B3C7EBD58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6679228" y="3373779"/>
            <a:ext cx="4338637" cy="1697942"/>
          </a:xfrm>
        </p:spPr>
      </p:pic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3C35EA1C-604F-45B7-B713-54F687D7C70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742932" y="2546350"/>
            <a:ext cx="3769842" cy="3352800"/>
          </a:xfrm>
        </p:spPr>
      </p:pic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19BA7C26-701E-4073-9D7E-550E8F750F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2517186" y="6072345"/>
            <a:ext cx="2024997" cy="323090"/>
          </a:xfrm>
        </p:spPr>
        <p:txBody>
          <a:bodyPr/>
          <a:lstStyle/>
          <a:p>
            <a:r>
              <a:rPr lang="fa-IR" sz="1600" dirty="0"/>
              <a:t>گرفتن تمام آهنگ ها</a:t>
            </a:r>
            <a:endParaRPr lang="en-US" sz="1600" dirty="0"/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208883B4-6A9C-4726-9EBB-47420DA01D2B}"/>
              </a:ext>
            </a:extLst>
          </p:cNvPr>
          <p:cNvSpPr txBox="1">
            <a:spLocks/>
          </p:cNvSpPr>
          <p:nvPr/>
        </p:nvSpPr>
        <p:spPr>
          <a:xfrm>
            <a:off x="7649091" y="5267739"/>
            <a:ext cx="2260222" cy="33054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2400" b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2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8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a-IR" sz="1600" dirty="0"/>
              <a:t>گرفتن آهنگ های خاص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195284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3CE67C-946B-4F0C-B3EC-36F377247B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جزییات خاص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14D96B4-7C21-42EA-B08A-1C5553FF76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23013" y="675862"/>
            <a:ext cx="5181600" cy="5794512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B6BD38-CE3E-4143-83D1-F8DE8DEED70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Base Music Model, connecting with the Network (Rest Client) to get Music Model variables and parse them to JSON or Serialization from it.</a:t>
            </a:r>
          </a:p>
          <a:p>
            <a:endParaRPr lang="en-US" dirty="0"/>
          </a:p>
          <a:p>
            <a:r>
              <a:rPr lang="en-US" dirty="0"/>
              <a:t>Other models such as </a:t>
            </a:r>
            <a:r>
              <a:rPr lang="en-US" dirty="0" err="1"/>
              <a:t>ArtistModel</a:t>
            </a:r>
            <a:r>
              <a:rPr lang="en-US" dirty="0"/>
              <a:t>, </a:t>
            </a:r>
            <a:r>
              <a:rPr lang="en-US" dirty="0" err="1"/>
              <a:t>AlbumModel</a:t>
            </a:r>
            <a:r>
              <a:rPr lang="en-US" dirty="0"/>
              <a:t>, </a:t>
            </a:r>
            <a:r>
              <a:rPr lang="en-US" dirty="0" err="1"/>
              <a:t>CategoryModel</a:t>
            </a:r>
            <a:r>
              <a:rPr lang="en-US" dirty="0"/>
              <a:t>, </a:t>
            </a:r>
            <a:r>
              <a:rPr lang="en-US" dirty="0" err="1"/>
              <a:t>PlaylistModel</a:t>
            </a:r>
            <a:r>
              <a:rPr lang="en-US" dirty="0"/>
              <a:t> and </a:t>
            </a:r>
            <a:r>
              <a:rPr lang="en-US" dirty="0" err="1"/>
              <a:t>LatestMusicModel</a:t>
            </a:r>
            <a:r>
              <a:rPr lang="en-US" dirty="0"/>
              <a:t> have the same thing.</a:t>
            </a:r>
          </a:p>
        </p:txBody>
      </p:sp>
    </p:spTree>
    <p:extLst>
      <p:ext uri="{BB962C8B-B14F-4D97-AF65-F5344CB8AC3E}">
        <p14:creationId xmlns:p14="http://schemas.microsoft.com/office/powerpoint/2010/main" val="3742493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0DDB2F-854E-4C18-84E8-9661E0C7E6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6507" y="446088"/>
            <a:ext cx="5181601" cy="674653"/>
          </a:xfrm>
        </p:spPr>
        <p:txBody>
          <a:bodyPr>
            <a:noAutofit/>
          </a:bodyPr>
          <a:lstStyle/>
          <a:p>
            <a:r>
              <a:rPr lang="fa-IR" sz="3200" dirty="0"/>
              <a:t>چالش ها و حل آن ها</a:t>
            </a:r>
            <a:endParaRPr lang="en-US" sz="32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8448A9-6430-41DD-A879-F30E921A5C5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algn="r" rtl="1"/>
            <a:r>
              <a:rPr lang="fa-IR" sz="2800" dirty="0"/>
              <a:t>چالش</a:t>
            </a:r>
            <a:endParaRPr lang="en-US" sz="2800" dirty="0"/>
          </a:p>
          <a:p>
            <a:pPr marL="285750" indent="-285750" algn="r" rtl="1">
              <a:buFont typeface="Wingdings" panose="05000000000000000000" pitchFamily="2" charset="2"/>
              <a:buChar char="Ø"/>
            </a:pPr>
            <a:r>
              <a:rPr lang="fa-IR" sz="1800" dirty="0"/>
              <a:t>اجرا نشدن موزیک در اندروید استودیو</a:t>
            </a:r>
            <a:endParaRPr lang="en-US" sz="1800" dirty="0"/>
          </a:p>
          <a:p>
            <a:pPr marL="285750" indent="-285750" algn="r" rtl="1">
              <a:buFont typeface="Arial" panose="020B0604020202020204" pitchFamily="34" charset="0"/>
              <a:buChar char="•"/>
            </a:pPr>
            <a:endParaRPr lang="en-US" sz="1800" dirty="0"/>
          </a:p>
          <a:p>
            <a:pPr algn="r" rtl="1"/>
            <a:r>
              <a:rPr lang="fa-IR" sz="2800" dirty="0"/>
              <a:t>راه حل</a:t>
            </a:r>
            <a:r>
              <a:rPr lang="en-US" sz="2800" dirty="0"/>
              <a:t>:</a:t>
            </a:r>
          </a:p>
          <a:p>
            <a:pPr marL="457200" indent="-457200" algn="r" rtl="1">
              <a:buFont typeface="Wingdings" panose="05000000000000000000" pitchFamily="2" charset="2"/>
              <a:buChar char="Ø"/>
            </a:pPr>
            <a:r>
              <a:rPr lang="fa-IR" sz="1800" dirty="0"/>
              <a:t>اضافه کردن دستور کد زیر در فایل</a:t>
            </a:r>
            <a:r>
              <a:rPr lang="en-US" sz="1800" dirty="0"/>
              <a:t>AndroidMainfest.xml file</a:t>
            </a:r>
          </a:p>
          <a:p>
            <a:pPr marL="457200" indent="-457200" algn="r" rtl="1">
              <a:buFont typeface="Wingdings" panose="05000000000000000000" pitchFamily="2" charset="2"/>
              <a:buChar char="Ø"/>
            </a:pPr>
            <a:endParaRPr lang="en-US" sz="1800" dirty="0"/>
          </a:p>
          <a:p>
            <a:pPr algn="r" rtl="1"/>
            <a:endParaRPr lang="en-US" sz="2800" dirty="0"/>
          </a:p>
          <a:p>
            <a:pPr algn="r" rtl="1"/>
            <a:endParaRPr lang="en-US" sz="2800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6424C5EA-67F3-4FA3-B13F-8E09D4FA4D4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268308" y="5498241"/>
            <a:ext cx="7652206" cy="46166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:name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androidx.multidex.MultiDexApplication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4694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0DDB2F-854E-4C18-84E8-9661E0C7E6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6507" y="446088"/>
            <a:ext cx="5181601" cy="674653"/>
          </a:xfrm>
        </p:spPr>
        <p:txBody>
          <a:bodyPr>
            <a:noAutofit/>
          </a:bodyPr>
          <a:lstStyle/>
          <a:p>
            <a:r>
              <a:rPr lang="fa-IR" sz="3200" dirty="0"/>
              <a:t>چالش ها و راه حل آن ها</a:t>
            </a:r>
            <a:endParaRPr lang="en-US" sz="32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8448A9-6430-41DD-A879-F30E921A5C5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algn="r" rtl="1"/>
            <a:r>
              <a:rPr lang="fa-IR" sz="2800" dirty="0"/>
              <a:t>چالش</a:t>
            </a:r>
            <a:r>
              <a:rPr lang="en-US" sz="2800" dirty="0"/>
              <a:t>:</a:t>
            </a:r>
          </a:p>
          <a:p>
            <a:pPr marL="285750" indent="-285750" algn="r" rtl="1">
              <a:buFont typeface="Wingdings" panose="05000000000000000000" pitchFamily="2" charset="2"/>
              <a:buChar char="Ø"/>
            </a:pPr>
            <a:r>
              <a:rPr lang="fa-IR" sz="1800" dirty="0"/>
              <a:t>دسترسی به آهنگ های دستگاه</a:t>
            </a:r>
            <a:endParaRPr lang="en-US" sz="1800" dirty="0"/>
          </a:p>
          <a:p>
            <a:pPr marL="285750" indent="-285750" algn="r" rtl="1">
              <a:buFont typeface="Arial" panose="020B0604020202020204" pitchFamily="34" charset="0"/>
              <a:buChar char="•"/>
            </a:pPr>
            <a:endParaRPr lang="en-US" sz="1800" dirty="0"/>
          </a:p>
          <a:p>
            <a:pPr algn="r" rtl="1"/>
            <a:r>
              <a:rPr lang="fa-IR" sz="2800" dirty="0"/>
              <a:t>راه حل</a:t>
            </a:r>
            <a:r>
              <a:rPr lang="en-US" sz="2800" dirty="0"/>
              <a:t>:</a:t>
            </a:r>
          </a:p>
          <a:p>
            <a:pPr marL="285750" indent="-285750" algn="r" rtl="1">
              <a:buFont typeface="Wingdings" panose="05000000000000000000" pitchFamily="2" charset="2"/>
              <a:buChar char="Ø"/>
            </a:pPr>
            <a:r>
              <a:rPr lang="fa-IR" sz="1800" dirty="0"/>
              <a:t>دسترسی گرفتن از کاربر طبق کد زیر</a:t>
            </a:r>
            <a:endParaRPr lang="en-US" sz="1800" dirty="0"/>
          </a:p>
          <a:p>
            <a:pPr marL="457200" indent="-457200" algn="r" rtl="1">
              <a:buFont typeface="Wingdings" panose="05000000000000000000" pitchFamily="2" charset="2"/>
              <a:buChar char="Ø"/>
            </a:pPr>
            <a:endParaRPr lang="en-US" sz="1800" dirty="0"/>
          </a:p>
          <a:p>
            <a:pPr algn="r" rtl="1"/>
            <a:endParaRPr lang="en-US" sz="2800" dirty="0"/>
          </a:p>
          <a:p>
            <a:pPr algn="r" rtl="1"/>
            <a:endParaRPr lang="en-US" sz="2800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847FE260-5D1A-45D2-80C3-E3F54027A1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41451" y="1747660"/>
            <a:ext cx="4998614" cy="3970318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void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requestStoragePermission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async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{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// only if the platform is not web. (web has no permission)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(!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kIsWeb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){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bool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permissionStatus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await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_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audioQuery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.permissionsStatus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if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(!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permissionStatus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await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_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audioQuery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.permissionsRequest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// ensured build methods is called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setState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(() {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})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5895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7301E-3837-4227-BD9B-3125A33BA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فهرست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FEC5F4-E9B0-4811-98AB-A9E4B75BB0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r>
              <a:rPr lang="en-US" dirty="0"/>
              <a:t>1. </a:t>
            </a:r>
            <a:r>
              <a:rPr lang="fa-IR" dirty="0"/>
              <a:t>مقدمه به موزیک پلیر</a:t>
            </a:r>
            <a:endParaRPr lang="en-US" dirty="0"/>
          </a:p>
          <a:p>
            <a:pPr algn="r" rtl="1"/>
            <a:r>
              <a:rPr lang="en-US" dirty="0"/>
              <a:t>2. </a:t>
            </a:r>
            <a:r>
              <a:rPr lang="fa-IR" dirty="0"/>
              <a:t>ویژگی های موزیک پلیر</a:t>
            </a:r>
            <a:endParaRPr lang="en-US" dirty="0"/>
          </a:p>
          <a:p>
            <a:pPr algn="r" rtl="1"/>
            <a:r>
              <a:rPr lang="en-US" dirty="0"/>
              <a:t>4. </a:t>
            </a:r>
            <a:r>
              <a:rPr lang="fa-IR" dirty="0"/>
              <a:t>صفحات </a:t>
            </a:r>
            <a:r>
              <a:rPr lang="en-US" dirty="0"/>
              <a:t>UI</a:t>
            </a:r>
            <a:r>
              <a:rPr lang="fa-IR" dirty="0"/>
              <a:t> پروژه </a:t>
            </a:r>
            <a:endParaRPr lang="en-US" dirty="0"/>
          </a:p>
          <a:p>
            <a:pPr algn="r" rtl="1"/>
            <a:r>
              <a:rPr lang="en-US" dirty="0"/>
              <a:t>5. </a:t>
            </a:r>
            <a:r>
              <a:rPr lang="fa-IR" dirty="0"/>
              <a:t>جزییات تخصصی</a:t>
            </a:r>
            <a:endParaRPr lang="en-US" dirty="0"/>
          </a:p>
          <a:p>
            <a:pPr algn="r" rtl="1"/>
            <a:r>
              <a:rPr lang="en-US" dirty="0"/>
              <a:t>6. </a:t>
            </a:r>
            <a:r>
              <a:rPr lang="fa-IR" dirty="0"/>
              <a:t>چالش ها و حل آن ها</a:t>
            </a:r>
            <a:endParaRPr lang="en-US" dirty="0"/>
          </a:p>
          <a:p>
            <a:pPr algn="r" rtl="1"/>
            <a:r>
              <a:rPr lang="en-US" dirty="0"/>
              <a:t>7. </a:t>
            </a:r>
            <a:r>
              <a:rPr lang="fa-IR" dirty="0"/>
              <a:t>منابع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4642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86412E-A502-4676-BEFE-20981FC90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dirty="0"/>
              <a:t>منابع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219DCC-8DA3-47B3-890F-473C1EDF22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sz="1800" b="1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2"/>
              </a:rPr>
              <a:t>https://github.com/Sky-RV/Music-Player</a:t>
            </a:r>
            <a:endParaRPr lang="en-US" sz="1800" b="1" u="sng" dirty="0">
              <a:solidFill>
                <a:srgbClr val="0563C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US" sz="1800" b="1" u="sng" dirty="0">
              <a:solidFill>
                <a:srgbClr val="0563C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R="0" lvl="0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5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/>
              </a:rPr>
              <a:t>https://www.youtube.com/watch?v=UdJ9Ifjptcg&amp;list=PLhGeZ1SOK_3ARkBKRnVjDDZmv2MDi_0N5&amp;index=2</a:t>
            </a:r>
            <a:endParaRPr lang="en-US" sz="15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5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4"/>
              </a:rPr>
              <a:t>https://www.youtube.com/watch?v=aZiuSBpnU5g</a:t>
            </a:r>
            <a:endParaRPr lang="en-US" sz="15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5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5"/>
              </a:rPr>
              <a:t>https://www.youtube.com/watch?v=otIRH2HIFoY&amp;list=PL0kMjh_O0eNdleGLZtd9lIXMioypkqCiJ</a:t>
            </a:r>
            <a:endParaRPr lang="en-US" sz="15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5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6"/>
              </a:rPr>
              <a:t>https://www.youtube.com/watch?v=fWLlbxCNFKo</a:t>
            </a:r>
            <a:endParaRPr lang="en-US" sz="15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5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7"/>
              </a:rPr>
              <a:t>https://www.youtube.com/watch?v=PnjeNjCq0k4</a:t>
            </a:r>
            <a:endParaRPr lang="en-US" sz="15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5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8"/>
              </a:rPr>
              <a:t>https://www.youtube.com/watch?v=T4yeX0uGpow</a:t>
            </a:r>
            <a:endParaRPr lang="en-US" sz="15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5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9"/>
              </a:rPr>
              <a:t>https://www.youtube.com/results?search_query=online+music+player+with+flutter</a:t>
            </a:r>
            <a:endParaRPr lang="en-US" sz="15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5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10"/>
              </a:rPr>
              <a:t>https://www.youtube.com/watch?v=QKqLvy7uqCE</a:t>
            </a:r>
            <a:endParaRPr lang="en-US" sz="15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5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11"/>
              </a:rPr>
              <a:t>https://www.youtube.com/watch?v=iu7sIJh6LZc&amp;list=PLhGeZ1SOK_3ARkBKRnVjDDZmv2MDi_0N5&amp;index=6</a:t>
            </a:r>
            <a:endParaRPr lang="en-US" sz="15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5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12"/>
              </a:rPr>
              <a:t>http://mobilemasters.ir/apps/radiojavan/index.php</a:t>
            </a:r>
            <a:endParaRPr lang="en-US" sz="15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5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13"/>
              </a:rPr>
              <a:t>https://stackoverflow.com/questions/50713888/how-to-show-image-from-network-in-flutter-boxdecoration</a:t>
            </a:r>
            <a:endParaRPr lang="en-US" sz="15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5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14"/>
              </a:rPr>
              <a:t>https://pub.dev/packages/retrofit</a:t>
            </a:r>
            <a:endParaRPr lang="en-US" sz="15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5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15"/>
              </a:rPr>
              <a:t>https://pub.dev/packages/flutter_image_slideshow/install</a:t>
            </a:r>
            <a:endParaRPr lang="en-US" sz="15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5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16"/>
              </a:rPr>
              <a:t>https://pub.dev/packages/flutter_text_field_fab/example</a:t>
            </a:r>
            <a:endParaRPr lang="en-US" sz="15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5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17"/>
              </a:rPr>
              <a:t>https://pub.dev/packages/searchable_listview</a:t>
            </a:r>
            <a:endParaRPr lang="en-US" sz="15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5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18"/>
              </a:rPr>
              <a:t>https://flutterawesome.com/flutter-plugin-used-to-query-audios-songs-infos-from-device-storage/</a:t>
            </a:r>
            <a:endParaRPr lang="en-US" sz="15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5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19"/>
              </a:rPr>
              <a:t>https://pub.dev/packages/on_audio_query/versions/2.1.1</a:t>
            </a:r>
            <a:endParaRPr lang="en-US" sz="15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5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20"/>
              </a:rPr>
              <a:t>https://api.flutter.dev/flutter/widgets/GridView-class.html</a:t>
            </a:r>
            <a:endParaRPr lang="en-US" sz="15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en-US" sz="15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21"/>
              </a:rPr>
              <a:t>https://android-learn.ir/</a:t>
            </a:r>
            <a:endParaRPr lang="en-US" sz="15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8403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02C65-8A70-46CF-9ACE-4A33C677B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مقدمه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90EFDD3-ACCC-49D0-9543-986F86847C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389" y="1905000"/>
            <a:ext cx="2140214" cy="433327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F35290D-AF23-470E-923F-57389C7598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5564" y="1907191"/>
            <a:ext cx="2140214" cy="432889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9318945-440C-4DA5-9E66-2EE463A7D9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5224" y="1900615"/>
            <a:ext cx="2259727" cy="433327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997DBC3-AD8C-44CF-ABF8-CDFC1EC515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64397" y="1900616"/>
            <a:ext cx="2140214" cy="433327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091485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7301E-3837-4227-BD9B-3125A33BA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خصوصیات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FEC5F4-E9B0-4811-98AB-A9E4B75BB0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r>
              <a:rPr lang="fa-IR" dirty="0"/>
              <a:t>اجرای آهنگ از طریق وب سایت آنلاین و فضای ذخیره سازی دستگاه</a:t>
            </a:r>
            <a:endParaRPr lang="en-US" dirty="0"/>
          </a:p>
          <a:p>
            <a:pPr algn="r" rtl="1"/>
            <a:r>
              <a:rPr lang="fa-IR" dirty="0"/>
              <a:t>نشان دادن پلی لیست های آنلاین و آهنگ های آن ها</a:t>
            </a:r>
            <a:endParaRPr lang="en-US" dirty="0"/>
          </a:p>
          <a:p>
            <a:pPr algn="r" rtl="1"/>
            <a:r>
              <a:rPr lang="fa-IR" dirty="0"/>
              <a:t>نشان دادن آلبوم های آنلاین و آهنگ های آن ها</a:t>
            </a:r>
            <a:endParaRPr lang="en-US" dirty="0"/>
          </a:p>
          <a:p>
            <a:pPr algn="r" rtl="1"/>
            <a:r>
              <a:rPr lang="fa-IR" dirty="0"/>
              <a:t>نشان دادن خواننده های آنلاین آهنگ های آنلاین</a:t>
            </a:r>
            <a:endParaRPr lang="en-US" dirty="0"/>
          </a:p>
          <a:p>
            <a:pPr algn="r" rtl="1"/>
            <a:r>
              <a:rPr lang="fa-IR" dirty="0"/>
              <a:t>نشان دادن دسته بندی های آنلاین و آهنگ های آن ها</a:t>
            </a:r>
            <a:endParaRPr lang="en-US" dirty="0"/>
          </a:p>
          <a:p>
            <a:pPr algn="r" rtl="1"/>
            <a:r>
              <a:rPr lang="fa-IR" dirty="0"/>
              <a:t>نشان دادن لیستی از وب سایت های پخش آهنگ آنلاین</a:t>
            </a:r>
            <a:endParaRPr lang="en-US" dirty="0"/>
          </a:p>
          <a:p>
            <a:pPr algn="r" rtl="1"/>
            <a:r>
              <a:rPr lang="fa-IR" dirty="0"/>
              <a:t>توانایی برای وارد کردن لینک وب سایت مورد نظر</a:t>
            </a:r>
            <a:endParaRPr lang="en-US" dirty="0"/>
          </a:p>
          <a:p>
            <a:pPr algn="r" rtl="1"/>
            <a:r>
              <a:rPr lang="fa-IR" dirty="0"/>
              <a:t>توانایی برای ساخت پلی لیسی از آهنگ های ذخیره شده دستگاه</a:t>
            </a:r>
            <a:endParaRPr lang="en-US" dirty="0"/>
          </a:p>
          <a:p>
            <a:pPr algn="r" rtl="1"/>
            <a:r>
              <a:rPr lang="fa-IR" dirty="0"/>
              <a:t>نشان دادن آهنگ های ذخیره شده دستگاه</a:t>
            </a:r>
            <a:endParaRPr lang="en-US" dirty="0"/>
          </a:p>
          <a:p>
            <a:pPr algn="r" rt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6815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F75F4-3B2A-43F8-A729-EAAB53F725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0028" y="443402"/>
            <a:ext cx="3195134" cy="763571"/>
          </a:xfrm>
        </p:spPr>
        <p:txBody>
          <a:bodyPr>
            <a:normAutofit/>
          </a:bodyPr>
          <a:lstStyle/>
          <a:p>
            <a:r>
              <a:rPr lang="fa-IR" dirty="0"/>
              <a:t>رابط کاربری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7ADB94A-D011-4FCC-8E52-127238134D3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010627" y="1385205"/>
            <a:ext cx="2496145" cy="505392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E36DC44-0899-4E6B-BCC3-C74CFE007E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9111" y="1409738"/>
            <a:ext cx="2496145" cy="502939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2FAAE04E-038A-4517-9CDD-26554CB6FE42}"/>
              </a:ext>
            </a:extLst>
          </p:cNvPr>
          <p:cNvSpPr/>
          <p:nvPr/>
        </p:nvSpPr>
        <p:spPr>
          <a:xfrm>
            <a:off x="1131217" y="3653853"/>
            <a:ext cx="923826" cy="904973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C71D463-AB77-43C5-881C-8C311F8A0445}"/>
              </a:ext>
            </a:extLst>
          </p:cNvPr>
          <p:cNvSpPr/>
          <p:nvPr/>
        </p:nvSpPr>
        <p:spPr>
          <a:xfrm>
            <a:off x="5106530" y="5280942"/>
            <a:ext cx="2318994" cy="395926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B2D56985-BDE6-4B17-87D8-1EB90BFF443E}"/>
              </a:ext>
            </a:extLst>
          </p:cNvPr>
          <p:cNvSpPr/>
          <p:nvPr/>
        </p:nvSpPr>
        <p:spPr>
          <a:xfrm>
            <a:off x="3758308" y="3912168"/>
            <a:ext cx="999267" cy="424207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Flowchart: Display 20">
            <a:extLst>
              <a:ext uri="{FF2B5EF4-FFF2-40B4-BE49-F238E27FC236}">
                <a16:creationId xmlns:a16="http://schemas.microsoft.com/office/drawing/2014/main" id="{68D12DDB-1A2D-4226-8AD1-A38A1F99CDC3}"/>
              </a:ext>
            </a:extLst>
          </p:cNvPr>
          <p:cNvSpPr/>
          <p:nvPr/>
        </p:nvSpPr>
        <p:spPr>
          <a:xfrm>
            <a:off x="1263192" y="5676868"/>
            <a:ext cx="306898" cy="343112"/>
          </a:xfrm>
          <a:prstGeom prst="flowChartDisplay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8EAF36D0-773C-46A3-B6BD-76A3838C6AA7}"/>
              </a:ext>
            </a:extLst>
          </p:cNvPr>
          <p:cNvSpPr/>
          <p:nvPr/>
        </p:nvSpPr>
        <p:spPr>
          <a:xfrm>
            <a:off x="7756792" y="3912168"/>
            <a:ext cx="999267" cy="424207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27112601-2B72-46B9-9BEF-5A166A5442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32180" y="1436149"/>
            <a:ext cx="2496145" cy="495203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37359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20" grpId="0" animBg="1"/>
      <p:bldP spid="21" grpId="0" animBg="1"/>
      <p:bldP spid="2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64693-6FBE-44D8-B78B-4DE6BAE095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1009" y="284745"/>
            <a:ext cx="3270549" cy="827618"/>
          </a:xfrm>
        </p:spPr>
        <p:txBody>
          <a:bodyPr>
            <a:normAutofit/>
          </a:bodyPr>
          <a:lstStyle/>
          <a:p>
            <a:r>
              <a:rPr lang="fa-IR" dirty="0"/>
              <a:t>رابط کاربری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95DBFAB-46DF-4730-ADB5-345397F17E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8701" y="1406128"/>
            <a:ext cx="2497551" cy="516712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075FC77-819C-4F54-B2EA-AC9DCD4ADF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7225" y="1406128"/>
            <a:ext cx="2497550" cy="519898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DB78F97-556D-4E74-B87D-10D3EFF9A9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85748" y="1372031"/>
            <a:ext cx="2571893" cy="520122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7013743-7061-4CFA-A88B-E522F0149A69}"/>
              </a:ext>
            </a:extLst>
          </p:cNvPr>
          <p:cNvSpPr/>
          <p:nvPr/>
        </p:nvSpPr>
        <p:spPr>
          <a:xfrm>
            <a:off x="1319754" y="3327662"/>
            <a:ext cx="1027520" cy="923827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C06DA12-5B5C-41B4-A494-C821C5AC9ADA}"/>
              </a:ext>
            </a:extLst>
          </p:cNvPr>
          <p:cNvSpPr/>
          <p:nvPr/>
        </p:nvSpPr>
        <p:spPr>
          <a:xfrm>
            <a:off x="4986780" y="2582944"/>
            <a:ext cx="2139990" cy="405353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7D566808-BD45-453B-A8A9-FA6ECA2C9ADB}"/>
              </a:ext>
            </a:extLst>
          </p:cNvPr>
          <p:cNvSpPr/>
          <p:nvPr/>
        </p:nvSpPr>
        <p:spPr>
          <a:xfrm>
            <a:off x="3883169" y="3845363"/>
            <a:ext cx="787138" cy="320512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DC157FFE-DC2B-4CFE-A8D6-8D78A1DBF98B}"/>
              </a:ext>
            </a:extLst>
          </p:cNvPr>
          <p:cNvSpPr/>
          <p:nvPr/>
        </p:nvSpPr>
        <p:spPr>
          <a:xfrm>
            <a:off x="7521692" y="3845363"/>
            <a:ext cx="787138" cy="320512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lowchart: Display 13">
            <a:extLst>
              <a:ext uri="{FF2B5EF4-FFF2-40B4-BE49-F238E27FC236}">
                <a16:creationId xmlns:a16="http://schemas.microsoft.com/office/drawing/2014/main" id="{BB7C4DF3-3EDC-45B1-A6F1-98B3FBF43682}"/>
              </a:ext>
            </a:extLst>
          </p:cNvPr>
          <p:cNvSpPr/>
          <p:nvPr/>
        </p:nvSpPr>
        <p:spPr>
          <a:xfrm>
            <a:off x="1451728" y="5756030"/>
            <a:ext cx="306898" cy="343112"/>
          </a:xfrm>
          <a:prstGeom prst="flowChartDisplay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773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FBFBA-571E-4E77-B3E4-3E806ADA4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9036" y="397867"/>
            <a:ext cx="3430803" cy="752203"/>
          </a:xfrm>
        </p:spPr>
        <p:txBody>
          <a:bodyPr>
            <a:normAutofit/>
          </a:bodyPr>
          <a:lstStyle/>
          <a:p>
            <a:r>
              <a:rPr lang="fa-IR" dirty="0"/>
              <a:t>رابط کاربری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EB667C3-1B0D-4F55-9804-3D3F7DB8C9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4105" y="1279058"/>
            <a:ext cx="2563790" cy="540582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95FCC57-9A93-4195-8ACE-9B7CA1B6F6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434" y="1277065"/>
            <a:ext cx="2563790" cy="537932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1D6B798-ABC3-4D43-A26B-289469D1DC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13740" y="1282045"/>
            <a:ext cx="2683034" cy="544557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863B029-B5C2-4227-AFF9-7857D4EF85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34962" y="2046110"/>
            <a:ext cx="2338548" cy="4186860"/>
          </a:xfrm>
          <a:prstGeom prst="rect">
            <a:avLst/>
          </a:prstGeom>
        </p:spPr>
      </p:pic>
      <p:sp>
        <p:nvSpPr>
          <p:cNvPr id="20" name="Arrow: Right 19">
            <a:extLst>
              <a:ext uri="{FF2B5EF4-FFF2-40B4-BE49-F238E27FC236}">
                <a16:creationId xmlns:a16="http://schemas.microsoft.com/office/drawing/2014/main" id="{E6FF3C32-5222-4234-A629-A27E0E9CAB4F}"/>
              </a:ext>
            </a:extLst>
          </p:cNvPr>
          <p:cNvSpPr/>
          <p:nvPr/>
        </p:nvSpPr>
        <p:spPr>
          <a:xfrm>
            <a:off x="3765103" y="3864216"/>
            <a:ext cx="787138" cy="320512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501C86ED-1711-418C-A71E-9D00B7E7B432}"/>
              </a:ext>
            </a:extLst>
          </p:cNvPr>
          <p:cNvSpPr/>
          <p:nvPr/>
        </p:nvSpPr>
        <p:spPr>
          <a:xfrm>
            <a:off x="7639759" y="3864216"/>
            <a:ext cx="787138" cy="320512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F54A7877-2E19-4F94-8876-BDCA6B7EADF4}"/>
              </a:ext>
            </a:extLst>
          </p:cNvPr>
          <p:cNvSpPr/>
          <p:nvPr/>
        </p:nvSpPr>
        <p:spPr>
          <a:xfrm>
            <a:off x="1036948" y="4619134"/>
            <a:ext cx="838986" cy="829559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2CA2A75-F46E-490F-8BAB-FB89F278E05A}"/>
              </a:ext>
            </a:extLst>
          </p:cNvPr>
          <p:cNvSpPr/>
          <p:nvPr/>
        </p:nvSpPr>
        <p:spPr>
          <a:xfrm>
            <a:off x="4934962" y="2046110"/>
            <a:ext cx="2338548" cy="451993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lowchart: Display 23">
            <a:extLst>
              <a:ext uri="{FF2B5EF4-FFF2-40B4-BE49-F238E27FC236}">
                <a16:creationId xmlns:a16="http://schemas.microsoft.com/office/drawing/2014/main" id="{58EEF129-57F8-4A14-9305-D4EA0D86D1AD}"/>
              </a:ext>
            </a:extLst>
          </p:cNvPr>
          <p:cNvSpPr/>
          <p:nvPr/>
        </p:nvSpPr>
        <p:spPr>
          <a:xfrm>
            <a:off x="1149543" y="5812590"/>
            <a:ext cx="358746" cy="420379"/>
          </a:xfrm>
          <a:prstGeom prst="flowChartDisplay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302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  <p:bldP spid="2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EFF30-D26B-47D9-B817-40898DAE68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رابط کاربری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D3314E5-C0F8-4FC2-A741-CC21D2401B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389" y="1411710"/>
            <a:ext cx="2576224" cy="522329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50A9C37-3ADB-4BF8-963D-00009CF091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1117" y="1373066"/>
            <a:ext cx="2498936" cy="526193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6165A0D-195E-4D56-879E-C513E68968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77557" y="1264555"/>
            <a:ext cx="2498936" cy="530057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2F743061-D0B1-4B4E-8AA7-DCD10939FEE2}"/>
              </a:ext>
            </a:extLst>
          </p:cNvPr>
          <p:cNvSpPr/>
          <p:nvPr/>
        </p:nvSpPr>
        <p:spPr>
          <a:xfrm>
            <a:off x="820132" y="2187019"/>
            <a:ext cx="1159497" cy="1074655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DE80F34-235F-4CD6-A591-31F887DEE8B1}"/>
              </a:ext>
            </a:extLst>
          </p:cNvPr>
          <p:cNvSpPr/>
          <p:nvPr/>
        </p:nvSpPr>
        <p:spPr>
          <a:xfrm>
            <a:off x="4862057" y="2187019"/>
            <a:ext cx="1159497" cy="1074655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83E31FC1-2C9A-4682-A66D-E4C02B0461C3}"/>
              </a:ext>
            </a:extLst>
          </p:cNvPr>
          <p:cNvSpPr/>
          <p:nvPr/>
        </p:nvSpPr>
        <p:spPr>
          <a:xfrm>
            <a:off x="3623796" y="3754298"/>
            <a:ext cx="787138" cy="320512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4EE91411-909A-4720-B13E-E3899EC20564}"/>
              </a:ext>
            </a:extLst>
          </p:cNvPr>
          <p:cNvSpPr/>
          <p:nvPr/>
        </p:nvSpPr>
        <p:spPr>
          <a:xfrm>
            <a:off x="7630236" y="3754298"/>
            <a:ext cx="787138" cy="320512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Flowchart: Display 21">
            <a:extLst>
              <a:ext uri="{FF2B5EF4-FFF2-40B4-BE49-F238E27FC236}">
                <a16:creationId xmlns:a16="http://schemas.microsoft.com/office/drawing/2014/main" id="{72C84443-1FC5-47EB-869B-1D603D6D24DC}"/>
              </a:ext>
            </a:extLst>
          </p:cNvPr>
          <p:cNvSpPr/>
          <p:nvPr/>
        </p:nvSpPr>
        <p:spPr>
          <a:xfrm>
            <a:off x="1320055" y="5793737"/>
            <a:ext cx="423904" cy="446807"/>
          </a:xfrm>
          <a:prstGeom prst="flowChartDisplay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516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D1174-28CF-40BE-B263-CEB0B175E7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رابط کاربری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09A01CA-C476-49F7-9DE8-EAE4300B8A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1340" y="1376308"/>
            <a:ext cx="2464426" cy="505823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585C661-5971-44F9-9DA9-A1239FFAAA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2870" y="1374725"/>
            <a:ext cx="2482910" cy="508288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4CE25BE-F4B4-45C1-A7EB-0B282D1A14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11697" y="1417854"/>
            <a:ext cx="2445943" cy="503975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4" name="Flowchart: Display 13">
            <a:extLst>
              <a:ext uri="{FF2B5EF4-FFF2-40B4-BE49-F238E27FC236}">
                <a16:creationId xmlns:a16="http://schemas.microsoft.com/office/drawing/2014/main" id="{6695D6C8-B1B3-453C-A33E-3EF27AA2CC69}"/>
              </a:ext>
            </a:extLst>
          </p:cNvPr>
          <p:cNvSpPr/>
          <p:nvPr/>
        </p:nvSpPr>
        <p:spPr>
          <a:xfrm>
            <a:off x="2311601" y="5586347"/>
            <a:ext cx="384465" cy="437381"/>
          </a:xfrm>
          <a:prstGeom prst="flowChartDisplay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1D0F8A24-8D60-4690-911D-0ACF8358CABA}"/>
              </a:ext>
            </a:extLst>
          </p:cNvPr>
          <p:cNvSpPr/>
          <p:nvPr/>
        </p:nvSpPr>
        <p:spPr>
          <a:xfrm>
            <a:off x="3955155" y="3777474"/>
            <a:ext cx="787138" cy="320512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6E7C90BE-167A-4876-A396-4FBF15284C3C}"/>
              </a:ext>
            </a:extLst>
          </p:cNvPr>
          <p:cNvSpPr/>
          <p:nvPr/>
        </p:nvSpPr>
        <p:spPr>
          <a:xfrm>
            <a:off x="7625169" y="3755909"/>
            <a:ext cx="787138" cy="320512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8CAE6CA-E8EE-48ED-BBE2-06DD71AE975A}"/>
              </a:ext>
            </a:extLst>
          </p:cNvPr>
          <p:cNvSpPr/>
          <p:nvPr/>
        </p:nvSpPr>
        <p:spPr>
          <a:xfrm>
            <a:off x="1470581" y="2187019"/>
            <a:ext cx="1046376" cy="273377"/>
          </a:xfrm>
          <a:prstGeom prst="rect">
            <a:avLst/>
          </a:prstGeom>
          <a:noFill/>
          <a:ln w="38100" cap="flat" cmpd="sng" algn="ctr">
            <a:solidFill>
              <a:schemeClr val="accent2">
                <a:lumMod val="50000"/>
              </a:schemeClr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1BEB015-99BE-42C3-B714-22D41425740E}"/>
              </a:ext>
            </a:extLst>
          </p:cNvPr>
          <p:cNvSpPr/>
          <p:nvPr/>
        </p:nvSpPr>
        <p:spPr>
          <a:xfrm>
            <a:off x="1470581" y="2434952"/>
            <a:ext cx="1046376" cy="1046375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A049977-8340-4EC1-9DC4-9FE31CC261C2}"/>
              </a:ext>
            </a:extLst>
          </p:cNvPr>
          <p:cNvSpPr/>
          <p:nvPr/>
        </p:nvSpPr>
        <p:spPr>
          <a:xfrm>
            <a:off x="5099901" y="2093809"/>
            <a:ext cx="2158738" cy="432575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860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</p:bld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778</TotalTime>
  <Words>646</Words>
  <Application>Microsoft Office PowerPoint</Application>
  <PresentationFormat>Widescreen</PresentationFormat>
  <Paragraphs>79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Arial</vt:lpstr>
      <vt:lpstr>Calibri</vt:lpstr>
      <vt:lpstr>Century Gothic</vt:lpstr>
      <vt:lpstr>JetBrains Mono</vt:lpstr>
      <vt:lpstr>Wingdings</vt:lpstr>
      <vt:lpstr>Wingdings 3</vt:lpstr>
      <vt:lpstr>Wisp</vt:lpstr>
      <vt:lpstr>Music Player Application</vt:lpstr>
      <vt:lpstr>فهرست</vt:lpstr>
      <vt:lpstr>مقدمه</vt:lpstr>
      <vt:lpstr>خصوصیات</vt:lpstr>
      <vt:lpstr>رابط کاربری</vt:lpstr>
      <vt:lpstr>رابط کاربری</vt:lpstr>
      <vt:lpstr>رابط کاربری</vt:lpstr>
      <vt:lpstr>رابط کاربری</vt:lpstr>
      <vt:lpstr>رابط کاربری</vt:lpstr>
      <vt:lpstr>رابط کاربری</vt:lpstr>
      <vt:lpstr>رابط کاربری</vt:lpstr>
      <vt:lpstr>رابط کاربری</vt:lpstr>
      <vt:lpstr>رابط کاربری</vt:lpstr>
      <vt:lpstr>رابط کاربری</vt:lpstr>
      <vt:lpstr>رابط کاربری</vt:lpstr>
      <vt:lpstr>رابط کاربری</vt:lpstr>
      <vt:lpstr>جزییات خاص</vt:lpstr>
      <vt:lpstr>چالش ها و حل آن ها</vt:lpstr>
      <vt:lpstr>چالش ها و راه حل آن ها</vt:lpstr>
      <vt:lpstr>منابع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Music Player Application</dc:title>
  <dc:creator>Yeganeh</dc:creator>
  <cp:lastModifiedBy>Yeganeh</cp:lastModifiedBy>
  <cp:revision>29</cp:revision>
  <dcterms:created xsi:type="dcterms:W3CDTF">2023-05-12T06:25:17Z</dcterms:created>
  <dcterms:modified xsi:type="dcterms:W3CDTF">2023-05-13T20:56:50Z</dcterms:modified>
</cp:coreProperties>
</file>

<file path=docProps/thumbnail.jpeg>
</file>